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1479" r:id="rId2"/>
    <p:sldId id="1509" r:id="rId3"/>
    <p:sldId id="305" r:id="rId4"/>
    <p:sldId id="1155" r:id="rId5"/>
    <p:sldId id="1166" r:id="rId6"/>
    <p:sldId id="1202" r:id="rId7"/>
    <p:sldId id="1169" r:id="rId8"/>
    <p:sldId id="1473" r:id="rId9"/>
    <p:sldId id="1474" r:id="rId10"/>
    <p:sldId id="994" r:id="rId11"/>
    <p:sldId id="1511" r:id="rId12"/>
    <p:sldId id="1172" r:id="rId13"/>
    <p:sldId id="1446" r:id="rId14"/>
    <p:sldId id="260" r:id="rId15"/>
    <p:sldId id="261" r:id="rId16"/>
    <p:sldId id="262" r:id="rId17"/>
    <p:sldId id="1443" r:id="rId18"/>
    <p:sldId id="1471" r:id="rId19"/>
    <p:sldId id="1200" r:id="rId20"/>
    <p:sldId id="1174" r:id="rId21"/>
    <p:sldId id="1129" r:id="rId22"/>
    <p:sldId id="1444" r:id="rId23"/>
    <p:sldId id="1469" r:id="rId24"/>
    <p:sldId id="1447" r:id="rId25"/>
    <p:sldId id="1477" r:id="rId26"/>
    <p:sldId id="1510" r:id="rId27"/>
    <p:sldId id="105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5"/>
    <p:restoredTop sz="82450"/>
  </p:normalViewPr>
  <p:slideViewPr>
    <p:cSldViewPr snapToGrid="0" snapToObjects="1">
      <p:cViewPr varScale="1">
        <p:scale>
          <a:sx n="130" d="100"/>
          <a:sy n="130" d="100"/>
        </p:scale>
        <p:origin x="1632" y="192"/>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8/29/22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382988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722812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1749226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83861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13</a:t>
            </a:fld>
            <a:endParaRPr lang="en-US"/>
          </a:p>
        </p:txBody>
      </p:sp>
    </p:spTree>
    <p:extLst>
      <p:ext uri="{BB962C8B-B14F-4D97-AF65-F5344CB8AC3E}">
        <p14:creationId xmlns:p14="http://schemas.microsoft.com/office/powerpoint/2010/main" val="92226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275406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15</a:t>
            </a:fld>
            <a:endParaRPr lang="en-US"/>
          </a:p>
        </p:txBody>
      </p:sp>
    </p:spTree>
    <p:extLst>
      <p:ext uri="{BB962C8B-B14F-4D97-AF65-F5344CB8AC3E}">
        <p14:creationId xmlns:p14="http://schemas.microsoft.com/office/powerpoint/2010/main" val="1147655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Vanity</a:t>
            </a:r>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88605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17</a:t>
            </a:fld>
            <a:endParaRPr lang="en-US"/>
          </a:p>
        </p:txBody>
      </p:sp>
    </p:spTree>
    <p:extLst>
      <p:ext uri="{BB962C8B-B14F-4D97-AF65-F5344CB8AC3E}">
        <p14:creationId xmlns:p14="http://schemas.microsoft.com/office/powerpoint/2010/main" val="678855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278896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21</a:t>
            </a:fld>
            <a:endParaRPr lang="en-US"/>
          </a:p>
        </p:txBody>
      </p:sp>
    </p:spTree>
    <p:extLst>
      <p:ext uri="{BB962C8B-B14F-4D97-AF65-F5344CB8AC3E}">
        <p14:creationId xmlns:p14="http://schemas.microsoft.com/office/powerpoint/2010/main" val="373576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2</a:t>
            </a:fld>
            <a:endParaRPr lang="en-US"/>
          </a:p>
        </p:txBody>
      </p:sp>
    </p:spTree>
    <p:extLst>
      <p:ext uri="{BB962C8B-B14F-4D97-AF65-F5344CB8AC3E}">
        <p14:creationId xmlns:p14="http://schemas.microsoft.com/office/powerpoint/2010/main" val="140248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22</a:t>
            </a:fld>
            <a:endParaRPr lang="en-US"/>
          </a:p>
        </p:txBody>
      </p:sp>
    </p:spTree>
    <p:extLst>
      <p:ext uri="{BB962C8B-B14F-4D97-AF65-F5344CB8AC3E}">
        <p14:creationId xmlns:p14="http://schemas.microsoft.com/office/powerpoint/2010/main" val="3343415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24</a:t>
            </a:fld>
            <a:endParaRPr lang="en-US"/>
          </a:p>
        </p:txBody>
      </p:sp>
    </p:spTree>
    <p:extLst>
      <p:ext uri="{BB962C8B-B14F-4D97-AF65-F5344CB8AC3E}">
        <p14:creationId xmlns:p14="http://schemas.microsoft.com/office/powerpoint/2010/main" val="939543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295026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1926474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21930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50775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76035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651405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a:t>
            </a:fld>
            <a:endParaRPr lang="en-US" dirty="0"/>
          </a:p>
        </p:txBody>
      </p:sp>
    </p:spTree>
    <p:extLst>
      <p:ext uri="{BB962C8B-B14F-4D97-AF65-F5344CB8AC3E}">
        <p14:creationId xmlns:p14="http://schemas.microsoft.com/office/powerpoint/2010/main" val="199255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198617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72094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681523" y="460413"/>
            <a:ext cx="7829005" cy="757272"/>
          </a:xfrm>
        </p:spPr>
        <p:txBody>
          <a:bodyPr>
            <a:normAutofit/>
          </a:bodyPr>
          <a:lstStyle/>
          <a:p>
            <a:r>
              <a:rPr lang="en-US" sz="3600" dirty="0"/>
              <a:t>Software Engineering</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681523" y="1431533"/>
            <a:ext cx="10718950" cy="3403404"/>
          </a:xfrm>
        </p:spPr>
        <p:txBody>
          <a:bodyPr vert="horz" lIns="91440" tIns="45720" rIns="91440" bIns="45720" rtlCol="0" anchor="t">
            <a:noAutofit/>
          </a:bodyPr>
          <a:lstStyle/>
          <a:p>
            <a:pPr marL="0" indent="0">
              <a:spcBef>
                <a:spcPts val="600"/>
              </a:spcBef>
              <a:buNone/>
            </a:pPr>
            <a:r>
              <a:rPr lang="en-US" sz="2000" dirty="0"/>
              <a:t>Preflight Check List:</a:t>
            </a:r>
          </a:p>
          <a:p>
            <a:pPr>
              <a:spcBef>
                <a:spcPts val="600"/>
              </a:spcBef>
              <a:buFont typeface="Wingdings" pitchFamily="2" charset="2"/>
              <a:buChar char="§"/>
            </a:pPr>
            <a:r>
              <a:rPr lang="en-US" sz="2000" dirty="0"/>
              <a:t>Sign </a:t>
            </a:r>
            <a:r>
              <a:rPr lang="en-US" sz="2000"/>
              <a:t>into our Zoom </a:t>
            </a:r>
            <a:r>
              <a:rPr lang="en-US" sz="2000" dirty="0"/>
              <a:t>meeting through our integrated Blackboard/</a:t>
            </a:r>
            <a:r>
              <a:rPr lang="en-US" sz="2000"/>
              <a:t>Zoom link</a:t>
            </a:r>
            <a:endParaRPr lang="en-US" sz="2000" dirty="0"/>
          </a:p>
          <a:p>
            <a:pPr>
              <a:spcBef>
                <a:spcPts val="600"/>
              </a:spcBef>
              <a:buFont typeface="Wingdings" pitchFamily="2" charset="2"/>
              <a:buChar char="§"/>
            </a:pPr>
            <a:r>
              <a:rPr lang="en-US" sz="2000" dirty="0"/>
              <a:t>Make sure that you can hear the conversation, see shared desktops, and view chat topics</a:t>
            </a:r>
          </a:p>
          <a:p>
            <a:pPr>
              <a:spcBef>
                <a:spcPts val="600"/>
              </a:spcBef>
              <a:buFont typeface="Wingdings" pitchFamily="2" charset="2"/>
              <a:buChar char="§"/>
            </a:pPr>
            <a:r>
              <a:rPr lang="en-US" sz="2000" dirty="0"/>
              <a:t>Be prepared to share your computer screen</a:t>
            </a:r>
          </a:p>
          <a:p>
            <a:pPr>
              <a:spcBef>
                <a:spcPts val="600"/>
              </a:spcBef>
              <a:buFont typeface="Wingdings" pitchFamily="2" charset="2"/>
              <a:buChar char="§"/>
            </a:pPr>
            <a:r>
              <a:rPr lang="en-US" sz="2000" dirty="0"/>
              <a:t>Be prepared to utilize a headset with a microphone</a:t>
            </a:r>
          </a:p>
          <a:p>
            <a:pPr marL="0" indent="0">
              <a:spcBef>
                <a:spcPts val="0"/>
              </a:spcBef>
              <a:buNone/>
            </a:pPr>
            <a:endParaRPr lang="en-US" sz="2000" dirty="0"/>
          </a:p>
          <a:p>
            <a:pPr marL="0" indent="0">
              <a:spcBef>
                <a:spcPts val="0"/>
              </a:spcBef>
              <a:buNone/>
            </a:pPr>
            <a:endParaRPr lang="en-US" sz="2000" u="sng" dirty="0"/>
          </a:p>
          <a:p>
            <a:pPr marL="0" indent="0">
              <a:spcBef>
                <a:spcPts val="0"/>
              </a:spcBef>
              <a:buNone/>
            </a:pPr>
            <a:endParaRPr lang="en-US" sz="2000" u="sng"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63531" y="65212"/>
            <a:ext cx="2656367" cy="1366321"/>
          </a:xfrm>
          <a:prstGeom prst="rect">
            <a:avLst/>
          </a:prstGeom>
        </p:spPr>
      </p:pic>
      <p:pic>
        <p:nvPicPr>
          <p:cNvPr id="2" name="Picture 1">
            <a:extLst>
              <a:ext uri="{FF2B5EF4-FFF2-40B4-BE49-F238E27FC236}">
                <a16:creationId xmlns:a16="http://schemas.microsoft.com/office/drawing/2014/main" id="{C372B1DA-ABF2-D743-A631-90728AA300BA}"/>
              </a:ext>
            </a:extLst>
          </p:cNvPr>
          <p:cNvPicPr>
            <a:picLocks noChangeAspect="1"/>
          </p:cNvPicPr>
          <p:nvPr/>
        </p:nvPicPr>
        <p:blipFill>
          <a:blip r:embed="rId4"/>
          <a:stretch>
            <a:fillRect/>
          </a:stretch>
        </p:blipFill>
        <p:spPr>
          <a:xfrm>
            <a:off x="8054342" y="5148470"/>
            <a:ext cx="3897516" cy="1492437"/>
          </a:xfrm>
          <a:prstGeom prst="rect">
            <a:avLst/>
          </a:prstGeom>
          <a:ln w="12700">
            <a:solidFill>
              <a:schemeClr val="tx1"/>
            </a:solidFill>
          </a:ln>
        </p:spPr>
      </p:pic>
    </p:spTree>
    <p:extLst>
      <p:ext uri="{BB962C8B-B14F-4D97-AF65-F5344CB8AC3E}">
        <p14:creationId xmlns:p14="http://schemas.microsoft.com/office/powerpoint/2010/main" val="144503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Introductions</a:t>
            </a:r>
            <a:endParaRPr lang="en-US" sz="2000" dirty="0"/>
          </a:p>
        </p:txBody>
      </p:sp>
    </p:spTree>
    <p:extLst>
      <p:ext uri="{BB962C8B-B14F-4D97-AF65-F5344CB8AC3E}">
        <p14:creationId xmlns:p14="http://schemas.microsoft.com/office/powerpoint/2010/main" val="248485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Full name, 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(0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2" name="Picture 1">
            <a:extLst>
              <a:ext uri="{FF2B5EF4-FFF2-40B4-BE49-F238E27FC236}">
                <a16:creationId xmlns:a16="http://schemas.microsoft.com/office/drawing/2014/main" id="{1BCDCFA3-2954-41C7-9153-2C7C03A432BB}"/>
              </a:ext>
            </a:extLst>
          </p:cNvPr>
          <p:cNvPicPr>
            <a:picLocks noChangeAspect="1"/>
          </p:cNvPicPr>
          <p:nvPr/>
        </p:nvPicPr>
        <p:blipFill>
          <a:blip r:embed="rId3"/>
          <a:stretch>
            <a:fillRect/>
          </a:stretch>
        </p:blipFill>
        <p:spPr>
          <a:xfrm>
            <a:off x="7364362" y="196424"/>
            <a:ext cx="4557348" cy="5387249"/>
          </a:xfrm>
          <a:prstGeom prst="rect">
            <a:avLst/>
          </a:prstGeom>
        </p:spPr>
      </p:pic>
    </p:spTree>
    <p:extLst>
      <p:ext uri="{BB962C8B-B14F-4D97-AF65-F5344CB8AC3E}">
        <p14:creationId xmlns:p14="http://schemas.microsoft.com/office/powerpoint/2010/main" val="383107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29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1</a:t>
            </a:r>
          </a:p>
        </p:txBody>
      </p:sp>
    </p:spTree>
    <p:extLst>
      <p:ext uri="{BB962C8B-B14F-4D97-AF65-F5344CB8AC3E}">
        <p14:creationId xmlns:p14="http://schemas.microsoft.com/office/powerpoint/2010/main" val="217848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Full and Preferred Name:</a:t>
            </a:r>
          </a:p>
          <a:p>
            <a:pPr marL="0" indent="0">
              <a:spcBef>
                <a:spcPts val="600"/>
              </a:spcBef>
              <a:buNone/>
            </a:pPr>
            <a:r>
              <a:rPr lang="en-US" sz="2000" b="1" dirty="0"/>
              <a:t>	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b="1" dirty="0"/>
              <a:t>	Married with five children, relocated from Davenport, IA to Chicago area</a:t>
            </a:r>
          </a:p>
          <a:p>
            <a:pPr marL="0" indent="0">
              <a:spcBef>
                <a:spcPts val="600"/>
              </a:spcBef>
              <a:buNone/>
            </a:pPr>
            <a:r>
              <a:rPr lang="en-US" sz="2000" b="1" dirty="0"/>
              <a:t>	Undergraduate in CS and Masters in Business… teaching evenings for many years</a:t>
            </a:r>
          </a:p>
          <a:p>
            <a:pPr marL="0" indent="0">
              <a:spcBef>
                <a:spcPts val="2400"/>
              </a:spcBef>
              <a:buNone/>
            </a:pPr>
            <a:r>
              <a:rPr lang="en-US" sz="2000" dirty="0"/>
              <a:t>Programming experience:</a:t>
            </a:r>
          </a:p>
          <a:p>
            <a:pPr marL="0" indent="0">
              <a:spcBef>
                <a:spcPts val="600"/>
              </a:spcBef>
              <a:buNone/>
            </a:pPr>
            <a:r>
              <a:rPr lang="en-US" sz="2000" b="1" dirty="0"/>
              <a:t>	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12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a:p>
            <a:pPr marL="0" indent="0">
              <a:spcBef>
                <a:spcPts val="1200"/>
              </a:spcBef>
              <a:buNone/>
            </a:pPr>
            <a:r>
              <a:rPr lang="en-US" sz="2000" b="1" dirty="0"/>
              <a:t>	Second year teaching full-time </a:t>
            </a:r>
          </a:p>
        </p:txBody>
      </p:sp>
    </p:spTree>
    <p:extLst>
      <p:ext uri="{BB962C8B-B14F-4D97-AF65-F5344CB8AC3E}">
        <p14:creationId xmlns:p14="http://schemas.microsoft.com/office/powerpoint/2010/main" val="322893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3"/>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4"/>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5"/>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6"/>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7"/>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8"/>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9"/>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2511874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MacOS, Terminal, Visual Studio Code, and Chrome/Firefox web browser </a:t>
            </a:r>
          </a:p>
          <a:p>
            <a:pPr marL="0" indent="0">
              <a:spcBef>
                <a:spcPts val="2400"/>
              </a:spcBef>
              <a:spcAft>
                <a:spcPts val="600"/>
              </a:spcAft>
              <a:buNone/>
            </a:pPr>
            <a:r>
              <a:rPr lang="en-US" sz="2000" dirty="0"/>
              <a:t>Top two or three things that you would like to get out of this class</a:t>
            </a:r>
          </a:p>
          <a:p>
            <a:pPr marL="914400" lvl="2" indent="0">
              <a:spcBef>
                <a:spcPts val="0"/>
              </a:spcBef>
              <a:buNone/>
            </a:pPr>
            <a:r>
              <a:rPr lang="en-US" b="1" dirty="0"/>
              <a:t>To learn something myself while helping each of you be successful in the class</a:t>
            </a:r>
          </a:p>
          <a:p>
            <a:pPr marL="914400" lvl="2" indent="0">
              <a:spcBef>
                <a:spcPts val="1200"/>
              </a:spcBef>
              <a:buNone/>
            </a:pPr>
            <a:r>
              <a:rPr lang="en-US" b="1" dirty="0"/>
              <a:t>Motivate you to look deeper while we are exploring technologies and processes</a:t>
            </a:r>
          </a:p>
          <a:p>
            <a:pPr marL="914400" lvl="2" indent="0">
              <a:spcBef>
                <a:spcPts val="1200"/>
              </a:spcBef>
              <a:buNone/>
            </a:pPr>
            <a:r>
              <a:rPr lang="en-US" b="1" dirty="0"/>
              <a:t>Help you build something that makes you proud</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(Quetico) and Triathlons</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Software Development organization.</a:t>
            </a:r>
          </a:p>
        </p:txBody>
      </p:sp>
    </p:spTree>
    <p:extLst>
      <p:ext uri="{BB962C8B-B14F-4D97-AF65-F5344CB8AC3E}">
        <p14:creationId xmlns:p14="http://schemas.microsoft.com/office/powerpoint/2010/main" val="527454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EB18E-8EDD-F644-99AC-52A5BCE0430A}"/>
              </a:ext>
            </a:extLst>
          </p:cNvPr>
          <p:cNvPicPr>
            <a:picLocks noChangeAspect="1"/>
          </p:cNvPicPr>
          <p:nvPr/>
        </p:nvPicPr>
        <p:blipFill>
          <a:blip r:embed="rId3"/>
          <a:stretch>
            <a:fillRect/>
          </a:stretch>
        </p:blipFill>
        <p:spPr>
          <a:xfrm>
            <a:off x="7272775" y="105987"/>
            <a:ext cx="4768164" cy="4682582"/>
          </a:xfrm>
          <a:prstGeom prst="rect">
            <a:avLst/>
          </a:prstGeom>
          <a:ln w="12700">
            <a:solidFill>
              <a:schemeClr val="tx1"/>
            </a:solidFill>
          </a:ln>
        </p:spPr>
      </p:pic>
      <p:pic>
        <p:nvPicPr>
          <p:cNvPr id="7" name="Picture 6">
            <a:extLst>
              <a:ext uri="{FF2B5EF4-FFF2-40B4-BE49-F238E27FC236}">
                <a16:creationId xmlns:a16="http://schemas.microsoft.com/office/drawing/2014/main" id="{4A225FF3-5288-A54E-ADD9-A4E7CB9CD19D}"/>
              </a:ext>
            </a:extLst>
          </p:cNvPr>
          <p:cNvPicPr>
            <a:picLocks noChangeAspect="1"/>
          </p:cNvPicPr>
          <p:nvPr/>
        </p:nvPicPr>
        <p:blipFill>
          <a:blip r:embed="rId4"/>
          <a:stretch>
            <a:fillRect/>
          </a:stretch>
        </p:blipFill>
        <p:spPr>
          <a:xfrm>
            <a:off x="9068374" y="4365410"/>
            <a:ext cx="2690063" cy="2314200"/>
          </a:xfrm>
          <a:prstGeom prst="rect">
            <a:avLst/>
          </a:prstGeom>
          <a:ln w="12700">
            <a:solidFill>
              <a:schemeClr val="tx1"/>
            </a:solidFill>
          </a:ln>
        </p:spPr>
      </p:pic>
      <p:pic>
        <p:nvPicPr>
          <p:cNvPr id="8" name="Picture 7">
            <a:extLst>
              <a:ext uri="{FF2B5EF4-FFF2-40B4-BE49-F238E27FC236}">
                <a16:creationId xmlns:a16="http://schemas.microsoft.com/office/drawing/2014/main" id="{1BF7F7EA-8E6C-1A46-B54F-C962236693CF}"/>
              </a:ext>
            </a:extLst>
          </p:cNvPr>
          <p:cNvPicPr>
            <a:picLocks noChangeAspect="1"/>
          </p:cNvPicPr>
          <p:nvPr/>
        </p:nvPicPr>
        <p:blipFill>
          <a:blip r:embed="rId5"/>
          <a:stretch>
            <a:fillRect/>
          </a:stretch>
        </p:blipFill>
        <p:spPr>
          <a:xfrm>
            <a:off x="618160" y="254488"/>
            <a:ext cx="3582408" cy="2495587"/>
          </a:xfrm>
          <a:prstGeom prst="rect">
            <a:avLst/>
          </a:prstGeom>
          <a:ln w="12700">
            <a:solidFill>
              <a:schemeClr val="tx1"/>
            </a:solidFill>
          </a:ln>
        </p:spPr>
      </p:pic>
      <p:pic>
        <p:nvPicPr>
          <p:cNvPr id="9" name="Picture 8">
            <a:extLst>
              <a:ext uri="{FF2B5EF4-FFF2-40B4-BE49-F238E27FC236}">
                <a16:creationId xmlns:a16="http://schemas.microsoft.com/office/drawing/2014/main" id="{4E45745A-F211-DF43-8179-D955262463EE}"/>
              </a:ext>
            </a:extLst>
          </p:cNvPr>
          <p:cNvPicPr>
            <a:picLocks noChangeAspect="1"/>
          </p:cNvPicPr>
          <p:nvPr/>
        </p:nvPicPr>
        <p:blipFill>
          <a:blip r:embed="rId6"/>
          <a:stretch>
            <a:fillRect/>
          </a:stretch>
        </p:blipFill>
        <p:spPr>
          <a:xfrm>
            <a:off x="353962" y="2473470"/>
            <a:ext cx="2408035" cy="3049040"/>
          </a:xfrm>
          <a:prstGeom prst="rect">
            <a:avLst/>
          </a:prstGeom>
          <a:ln w="12700">
            <a:solidFill>
              <a:schemeClr val="tx1"/>
            </a:solidFill>
          </a:ln>
        </p:spPr>
      </p:pic>
      <p:pic>
        <p:nvPicPr>
          <p:cNvPr id="3" name="Picture 2">
            <a:extLst>
              <a:ext uri="{FF2B5EF4-FFF2-40B4-BE49-F238E27FC236}">
                <a16:creationId xmlns:a16="http://schemas.microsoft.com/office/drawing/2014/main" id="{CFF1DB85-4399-0D09-DF05-8C839E29BF05}"/>
              </a:ext>
            </a:extLst>
          </p:cNvPr>
          <p:cNvPicPr>
            <a:picLocks noChangeAspect="1"/>
          </p:cNvPicPr>
          <p:nvPr/>
        </p:nvPicPr>
        <p:blipFill>
          <a:blip r:embed="rId7"/>
          <a:stretch>
            <a:fillRect/>
          </a:stretch>
        </p:blipFill>
        <p:spPr>
          <a:xfrm>
            <a:off x="4006570" y="949734"/>
            <a:ext cx="2806414" cy="3600682"/>
          </a:xfrm>
          <a:prstGeom prst="rect">
            <a:avLst/>
          </a:prstGeom>
          <a:ln w="12700">
            <a:solidFill>
              <a:schemeClr val="tx1"/>
            </a:solidFill>
          </a:ln>
        </p:spPr>
      </p:pic>
      <p:pic>
        <p:nvPicPr>
          <p:cNvPr id="5" name="Picture 4">
            <a:extLst>
              <a:ext uri="{FF2B5EF4-FFF2-40B4-BE49-F238E27FC236}">
                <a16:creationId xmlns:a16="http://schemas.microsoft.com/office/drawing/2014/main" id="{FFEB2BE7-A0C9-31B8-5D4E-0E77EC2B8CDC}"/>
              </a:ext>
            </a:extLst>
          </p:cNvPr>
          <p:cNvPicPr>
            <a:picLocks noChangeAspect="1"/>
          </p:cNvPicPr>
          <p:nvPr/>
        </p:nvPicPr>
        <p:blipFill>
          <a:blip r:embed="rId8"/>
          <a:stretch>
            <a:fillRect/>
          </a:stretch>
        </p:blipFill>
        <p:spPr>
          <a:xfrm>
            <a:off x="2592246" y="3230002"/>
            <a:ext cx="2521820" cy="3539396"/>
          </a:xfrm>
          <a:prstGeom prst="rect">
            <a:avLst/>
          </a:prstGeom>
          <a:ln w="12700">
            <a:solidFill>
              <a:schemeClr val="tx1"/>
            </a:solidFill>
          </a:ln>
        </p:spPr>
      </p:pic>
    </p:spTree>
    <p:extLst>
      <p:ext uri="{BB962C8B-B14F-4D97-AF65-F5344CB8AC3E}">
        <p14:creationId xmlns:p14="http://schemas.microsoft.com/office/powerpoint/2010/main" val="768024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1 Planning (abbreviated)</a:t>
            </a:r>
          </a:p>
        </p:txBody>
      </p:sp>
    </p:spTree>
    <p:extLst>
      <p:ext uri="{BB962C8B-B14F-4D97-AF65-F5344CB8AC3E}">
        <p14:creationId xmlns:p14="http://schemas.microsoft.com/office/powerpoint/2010/main" val="1730600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Sprint Planning</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We will be doing sprint planning at the beginning of each of our 8 sprints during the semester.</a:t>
            </a:r>
          </a:p>
          <a:p>
            <a:pPr marL="0" indent="0">
              <a:buNone/>
            </a:pPr>
            <a:endParaRPr lang="en-US" sz="2000" dirty="0"/>
          </a:p>
          <a:p>
            <a:pPr marL="0" indent="0">
              <a:buNone/>
            </a:pPr>
            <a:endParaRPr lang="en-US" sz="2000" dirty="0"/>
          </a:p>
          <a:p>
            <a:pPr marL="0" indent="0">
              <a:buNone/>
            </a:pPr>
            <a:r>
              <a:rPr lang="en-US" sz="2000" dirty="0"/>
              <a:t>What’s different about Sprint 1 planning?</a:t>
            </a:r>
          </a:p>
          <a:p>
            <a:pPr marL="457200" indent="-457200">
              <a:buFont typeface="+mj-lt"/>
              <a:buAutoNum type="arabicPeriod"/>
            </a:pPr>
            <a:r>
              <a:rPr lang="en-US" sz="2000" dirty="0"/>
              <a:t>We will need to finish Sprint 1 planning on Wednesday because we need to make sure that we have time for Introductions and initial Scrum Team assignments today </a:t>
            </a:r>
          </a:p>
          <a:p>
            <a:pPr marL="457200" indent="-457200">
              <a:buFont typeface="+mj-lt"/>
              <a:buAutoNum type="arabicPeriod"/>
            </a:pPr>
            <a:r>
              <a:rPr lang="en-US" sz="2000" dirty="0"/>
              <a:t>Next Monday is a Holiday so we will be missing one class session this sprint</a:t>
            </a:r>
          </a:p>
        </p:txBody>
      </p:sp>
    </p:spTree>
    <p:extLst>
      <p:ext uri="{BB962C8B-B14F-4D97-AF65-F5344CB8AC3E}">
        <p14:creationId xmlns:p14="http://schemas.microsoft.com/office/powerpoint/2010/main" val="334297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Recordings</a:t>
            </a:r>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Font typeface="Arial" panose="020B0604020202020204" pitchFamily="34" charset="0"/>
              <a:buNone/>
            </a:pPr>
            <a:endParaRPr lang="en-US" sz="2000" dirty="0"/>
          </a:p>
        </p:txBody>
      </p:sp>
      <p:sp>
        <p:nvSpPr>
          <p:cNvPr id="5" name="Content Placeholder 2">
            <a:extLst>
              <a:ext uri="{FF2B5EF4-FFF2-40B4-BE49-F238E27FC236}">
                <a16:creationId xmlns:a16="http://schemas.microsoft.com/office/drawing/2014/main" id="{E1B62BA9-9B25-C241-A192-BB367137D491}"/>
              </a:ext>
            </a:extLst>
          </p:cNvPr>
          <p:cNvSpPr txBox="1">
            <a:spLocks/>
          </p:cNvSpPr>
          <p:nvPr/>
        </p:nvSpPr>
        <p:spPr>
          <a:xfrm>
            <a:off x="838200" y="5413515"/>
            <a:ext cx="10515600" cy="719847"/>
          </a:xfrm>
          <a:prstGeom prst="rect">
            <a:avLst/>
          </a:prstGeom>
          <a:solidFill>
            <a:schemeClr val="accent4">
              <a:lumMod val="40000"/>
              <a:lumOff val="60000"/>
            </a:schemeClr>
          </a:solidFill>
          <a:ln w="254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a:latin typeface="+mj-lt"/>
              </a:rPr>
              <a:t>Start Recording</a:t>
            </a:r>
          </a:p>
        </p:txBody>
      </p:sp>
      <p:sp>
        <p:nvSpPr>
          <p:cNvPr id="8" name="Content Placeholder 2">
            <a:extLst>
              <a:ext uri="{FF2B5EF4-FFF2-40B4-BE49-F238E27FC236}">
                <a16:creationId xmlns:a16="http://schemas.microsoft.com/office/drawing/2014/main" id="{86647704-B32F-5944-B694-EC75B62A5D15}"/>
              </a:ext>
            </a:extLst>
          </p:cNvPr>
          <p:cNvSpPr txBox="1">
            <a:spLocks/>
          </p:cNvSpPr>
          <p:nvPr/>
        </p:nvSpPr>
        <p:spPr>
          <a:xfrm>
            <a:off x="838200" y="1573090"/>
            <a:ext cx="10515600" cy="1257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 that recording are:</a:t>
            </a:r>
          </a:p>
          <a:p>
            <a:pPr>
              <a:buFont typeface="Wingdings" pitchFamily="2" charset="2"/>
              <a:buChar char="§"/>
            </a:pPr>
            <a:r>
              <a:rPr lang="en-US" sz="2000" dirty="0"/>
              <a:t>Opportunistic</a:t>
            </a:r>
          </a:p>
          <a:p>
            <a:pPr>
              <a:buFont typeface="Wingdings" pitchFamily="2" charset="2"/>
              <a:buChar char="§"/>
            </a:pPr>
            <a:r>
              <a:rPr lang="en-US" sz="2000" dirty="0"/>
              <a:t>Automatically available in Blackboard/Zoom</a:t>
            </a:r>
          </a:p>
          <a:p>
            <a:pPr marL="0" indent="0">
              <a:buFont typeface="Arial" panose="020B0604020202020204" pitchFamily="34" charset="0"/>
              <a:buNone/>
            </a:pPr>
            <a:endParaRPr lang="en-US" sz="2000" dirty="0"/>
          </a:p>
        </p:txBody>
      </p:sp>
      <p:pic>
        <p:nvPicPr>
          <p:cNvPr id="10" name="Content Placeholder 4">
            <a:extLst>
              <a:ext uri="{FF2B5EF4-FFF2-40B4-BE49-F238E27FC236}">
                <a16:creationId xmlns:a16="http://schemas.microsoft.com/office/drawing/2014/main" id="{73C4F02D-750A-8D48-895B-3D0101B5472B}"/>
              </a:ext>
            </a:extLst>
          </p:cNvPr>
          <p:cNvPicPr>
            <a:picLocks noChangeAspect="1"/>
          </p:cNvPicPr>
          <p:nvPr/>
        </p:nvPicPr>
        <p:blipFill>
          <a:blip r:embed="rId3"/>
          <a:stretch>
            <a:fillRect/>
          </a:stretch>
        </p:blipFill>
        <p:spPr>
          <a:xfrm>
            <a:off x="8963531" y="65212"/>
            <a:ext cx="2656367" cy="1366321"/>
          </a:xfrm>
          <a:prstGeom prst="rect">
            <a:avLst/>
          </a:prstGeom>
        </p:spPr>
      </p:pic>
      <p:sp>
        <p:nvSpPr>
          <p:cNvPr id="3" name="Rectangle 2">
            <a:extLst>
              <a:ext uri="{FF2B5EF4-FFF2-40B4-BE49-F238E27FC236}">
                <a16:creationId xmlns:a16="http://schemas.microsoft.com/office/drawing/2014/main" id="{8ADC17ED-4369-A04A-86FD-7184DF8BFA70}"/>
              </a:ext>
            </a:extLst>
          </p:cNvPr>
          <p:cNvSpPr/>
          <p:nvPr/>
        </p:nvSpPr>
        <p:spPr>
          <a:xfrm>
            <a:off x="838200" y="2830827"/>
            <a:ext cx="6096000" cy="1323439"/>
          </a:xfrm>
          <a:prstGeom prst="rect">
            <a:avLst/>
          </a:prstGeom>
        </p:spPr>
        <p:txBody>
          <a:bodyPr>
            <a:spAutoFit/>
          </a:bodyPr>
          <a:lstStyle/>
          <a:p>
            <a:endParaRPr lang="en-US" sz="2000" dirty="0"/>
          </a:p>
          <a:p>
            <a:r>
              <a:rPr lang="en-US" sz="2000" dirty="0"/>
              <a:t>Sound Check… plus Video, and Desktop Sharing… check</a:t>
            </a:r>
          </a:p>
          <a:p>
            <a:endParaRPr lang="en-US" sz="2000" dirty="0"/>
          </a:p>
          <a:p>
            <a:r>
              <a:rPr lang="en-US" sz="2000" dirty="0"/>
              <a:t>Load Polls… check</a:t>
            </a:r>
          </a:p>
        </p:txBody>
      </p:sp>
    </p:spTree>
    <p:extLst>
      <p:ext uri="{BB962C8B-B14F-4D97-AF65-F5344CB8AC3E}">
        <p14:creationId xmlns:p14="http://schemas.microsoft.com/office/powerpoint/2010/main" val="6398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normAutofit/>
          </a:bodyPr>
          <a:lstStyle/>
          <a:p>
            <a:r>
              <a:rPr lang="en-US" sz="3600"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5" y="5872163"/>
            <a:ext cx="4749185" cy="369332"/>
          </a:xfrm>
          <a:prstGeom prst="rect">
            <a:avLst/>
          </a:prstGeom>
        </p:spPr>
        <p:txBody>
          <a:bodyPr wrap="none">
            <a:spAutoFit/>
          </a:bodyPr>
          <a:lstStyle/>
          <a:p>
            <a:r>
              <a:rPr lang="en-US" dirty="0"/>
              <a:t>By </a:t>
            </a:r>
            <a:r>
              <a:rPr lang="en-US" dirty="0">
                <a:hlinkClick r:id="rId3" tooltip="User:Dr ian mitchell (page does not exist)"/>
              </a:rPr>
              <a:t>Dr ian 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Review Activities List, </a:t>
            </a:r>
          </a:p>
          <a:p>
            <a:pPr marL="0" indent="0" algn="ctr">
              <a:buNone/>
            </a:pPr>
            <a:r>
              <a:rPr lang="en-US" sz="4400" dirty="0">
                <a:latin typeface="+mj-lt"/>
              </a:rPr>
              <a:t>Assignments, and Syllabus </a:t>
            </a:r>
          </a:p>
        </p:txBody>
      </p:sp>
    </p:spTree>
    <p:extLst>
      <p:ext uri="{BB962C8B-B14F-4D97-AF65-F5344CB8AC3E}">
        <p14:creationId xmlns:p14="http://schemas.microsoft.com/office/powerpoint/2010/main" val="1526813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Planning </a:t>
            </a:r>
          </a:p>
          <a:p>
            <a:pPr marL="0" indent="0" algn="ctr">
              <a:buNone/>
            </a:pPr>
            <a:r>
              <a:rPr lang="en-US" sz="4400" dirty="0"/>
              <a:t>(to be continued Wednesday)</a:t>
            </a:r>
          </a:p>
          <a:p>
            <a:pPr marL="0" indent="0" algn="ctr">
              <a:buNone/>
            </a:pPr>
            <a:endParaRPr lang="en-US" sz="2000" dirty="0"/>
          </a:p>
        </p:txBody>
      </p:sp>
    </p:spTree>
    <p:extLst>
      <p:ext uri="{BB962C8B-B14F-4D97-AF65-F5344CB8AC3E}">
        <p14:creationId xmlns:p14="http://schemas.microsoft.com/office/powerpoint/2010/main" val="4196772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6 prior to next class</a:t>
            </a:r>
          </a:p>
          <a:p>
            <a:pPr marL="0" indent="0">
              <a:buNone/>
            </a:pPr>
            <a:r>
              <a:rPr lang="en-US" sz="2000" dirty="0"/>
              <a:t>Be ready to test your scrum team discussion capabilities with your team Discord server*</a:t>
            </a:r>
          </a:p>
          <a:p>
            <a:pPr marL="0" indent="0">
              <a:buNone/>
            </a:pPr>
            <a:r>
              <a:rPr lang="en-US" sz="2000" dirty="0"/>
              <a:t>Get your headset (that includes a microphone) for teaming and programming together activities</a:t>
            </a:r>
          </a:p>
          <a:p>
            <a:pPr marL="0" indent="0">
              <a:buNone/>
            </a:pP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74321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2</a:t>
            </a:r>
          </a:p>
        </p:txBody>
      </p:sp>
    </p:spTree>
    <p:extLst>
      <p:ext uri="{BB962C8B-B14F-4D97-AF65-F5344CB8AC3E}">
        <p14:creationId xmlns:p14="http://schemas.microsoft.com/office/powerpoint/2010/main" val="4038072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Recall 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Scrumpateers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IterationStation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589992"/>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err="1"/>
              <a:t>ScrumAndCoke</a:t>
            </a:r>
            <a:r>
              <a:rPr lang="en-US" sz="2000" dirty="0"/>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0423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Full name, 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(0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2" name="Picture 1">
            <a:extLst>
              <a:ext uri="{FF2B5EF4-FFF2-40B4-BE49-F238E27FC236}">
                <a16:creationId xmlns:a16="http://schemas.microsoft.com/office/drawing/2014/main" id="{1BCDCFA3-2954-41C7-9153-2C7C03A432BB}"/>
              </a:ext>
            </a:extLst>
          </p:cNvPr>
          <p:cNvPicPr>
            <a:picLocks noChangeAspect="1"/>
          </p:cNvPicPr>
          <p:nvPr/>
        </p:nvPicPr>
        <p:blipFill>
          <a:blip r:embed="rId3"/>
          <a:stretch>
            <a:fillRect/>
          </a:stretch>
        </p:blipFill>
        <p:spPr>
          <a:xfrm>
            <a:off x="7364362" y="196424"/>
            <a:ext cx="4557348" cy="5387249"/>
          </a:xfrm>
          <a:prstGeom prst="rect">
            <a:avLst/>
          </a:prstGeom>
        </p:spPr>
      </p:pic>
    </p:spTree>
    <p:extLst>
      <p:ext uri="{BB962C8B-B14F-4D97-AF65-F5344CB8AC3E}">
        <p14:creationId xmlns:p14="http://schemas.microsoft.com/office/powerpoint/2010/main" val="16024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2709153"/>
            <a:ext cx="10515600" cy="1439693"/>
          </a:xfrm>
        </p:spPr>
        <p:txBody>
          <a:bodyPr>
            <a:normAutofit/>
          </a:bodyPr>
          <a:lstStyle/>
          <a:p>
            <a:pPr marL="0" indent="0">
              <a:buNone/>
            </a:pPr>
            <a:r>
              <a:rPr lang="en-US" sz="2400" dirty="0"/>
              <a:t>Software Engineering</a:t>
            </a:r>
            <a:br>
              <a:rPr lang="en-US" sz="2400" dirty="0"/>
            </a:br>
            <a:endParaRPr lang="en-US" sz="2400" dirty="0"/>
          </a:p>
          <a:p>
            <a:pPr marL="0" indent="0">
              <a:buNone/>
            </a:pPr>
            <a:r>
              <a:rPr lang="en-US" sz="2400" dirty="0"/>
              <a:t>Eric Pogue</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5" name="Content Placeholder 4">
            <a:extLst>
              <a:ext uri="{FF2B5EF4-FFF2-40B4-BE49-F238E27FC236}">
                <a16:creationId xmlns:a16="http://schemas.microsoft.com/office/drawing/2014/main" id="{E844FF2E-BFE0-3543-89EB-C7CDC14FECCD}"/>
              </a:ext>
            </a:extLst>
          </p:cNvPr>
          <p:cNvPicPr>
            <a:picLocks noChangeAspect="1"/>
          </p:cNvPicPr>
          <p:nvPr/>
        </p:nvPicPr>
        <p:blipFill>
          <a:blip r:embed="rId3"/>
          <a:stretch>
            <a:fillRect/>
          </a:stretch>
        </p:blipFill>
        <p:spPr>
          <a:xfrm>
            <a:off x="8963531" y="65212"/>
            <a:ext cx="2656367" cy="1366321"/>
          </a:xfrm>
          <a:prstGeom prst="rect">
            <a:avLst/>
          </a:prstGeom>
        </p:spPr>
      </p:pic>
    </p:spTree>
    <p:extLst>
      <p:ext uri="{BB962C8B-B14F-4D97-AF65-F5344CB8AC3E}">
        <p14:creationId xmlns:p14="http://schemas.microsoft.com/office/powerpoint/2010/main" val="9423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Friendly Conversation Topic</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Zoom Polling</a:t>
            </a:r>
          </a:p>
          <a:p>
            <a:pPr marL="457200" indent="-457200">
              <a:buFont typeface="+mj-lt"/>
              <a:buAutoNum type="arabicPeriod"/>
            </a:pPr>
            <a:r>
              <a:rPr lang="en-US" sz="2000" dirty="0"/>
              <a:t>Introductions – Part 1</a:t>
            </a:r>
          </a:p>
          <a:p>
            <a:pPr marL="457200" indent="-457200">
              <a:buFont typeface="+mj-lt"/>
              <a:buAutoNum type="arabicPeriod"/>
            </a:pPr>
            <a:r>
              <a:rPr lang="en-US" sz="2000" dirty="0"/>
              <a:t>Sprint 1 Planning (abbreviated)</a:t>
            </a:r>
          </a:p>
          <a:p>
            <a:pPr marL="457200" indent="-457200">
              <a:buFont typeface="+mj-lt"/>
              <a:buAutoNum type="arabicPeriod"/>
            </a:pPr>
            <a:r>
              <a:rPr lang="en-US" sz="2000" dirty="0"/>
              <a:t>Assignment</a:t>
            </a:r>
          </a:p>
          <a:p>
            <a:pPr marL="457200" indent="-457200">
              <a:buFont typeface="+mj-lt"/>
              <a:buAutoNum type="arabicPeriod"/>
            </a:pPr>
            <a:r>
              <a:rPr lang="en-US" sz="2000" dirty="0"/>
              <a:t>Introductions – Part 2 including Scrum Team Assignments</a:t>
            </a:r>
          </a:p>
          <a:p>
            <a:pPr marL="0" indent="0">
              <a:buNone/>
            </a:pPr>
            <a:endParaRPr lang="en-US" sz="2000" dirty="0"/>
          </a:p>
          <a:p>
            <a:pPr marL="0" indent="0">
              <a:buNone/>
            </a:pPr>
            <a:r>
              <a:rPr lang="en-US" sz="2000" dirty="0"/>
              <a:t>Discussion &amp; Questions welcome at any time but please be present with no phones or email during our time together</a:t>
            </a:r>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7034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What is a Friendly Conversation Topic?</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It’s a topic that is not directly related to course topics but a topic that is relevant, current, and hopefully interesting.</a:t>
            </a:r>
          </a:p>
        </p:txBody>
      </p:sp>
    </p:spTree>
    <p:extLst>
      <p:ext uri="{BB962C8B-B14F-4D97-AF65-F5344CB8AC3E}">
        <p14:creationId xmlns:p14="http://schemas.microsoft.com/office/powerpoint/2010/main" val="2115560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Friendly Conversation Topic – Community</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Please be present for each of our 50 minutes classes </a:t>
            </a:r>
          </a:p>
          <a:p>
            <a:pPr marL="0" indent="0">
              <a:buNone/>
            </a:pPr>
            <a:r>
              <a:rPr lang="en-US" sz="2000" dirty="0"/>
              <a:t>Can we take a first small step in building meaningful class and scrum team communities?</a:t>
            </a:r>
          </a:p>
        </p:txBody>
      </p:sp>
    </p:spTree>
    <p:extLst>
      <p:ext uri="{BB962C8B-B14F-4D97-AF65-F5344CB8AC3E}">
        <p14:creationId xmlns:p14="http://schemas.microsoft.com/office/powerpoint/2010/main" val="99919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 &amp; Announcements</a:t>
            </a:r>
          </a:p>
        </p:txBody>
      </p:sp>
      <p:sp>
        <p:nvSpPr>
          <p:cNvPr id="6" name="Content Placeholder 2">
            <a:extLst>
              <a:ext uri="{FF2B5EF4-FFF2-40B4-BE49-F238E27FC236}">
                <a16:creationId xmlns:a16="http://schemas.microsoft.com/office/drawing/2014/main" id="{8E7C4A59-EEF7-0840-A124-9743626E21C2}"/>
              </a:ext>
            </a:extLst>
          </p:cNvPr>
          <p:cNvSpPr>
            <a:spLocks noGrp="1"/>
          </p:cNvSpPr>
          <p:nvPr>
            <p:ph idx="1"/>
          </p:nvPr>
        </p:nvSpPr>
        <p:spPr>
          <a:xfrm>
            <a:off x="838200" y="1654444"/>
            <a:ext cx="10515600" cy="4522519"/>
          </a:xfrm>
        </p:spPr>
        <p:txBody>
          <a:bodyPr>
            <a:normAutofit/>
          </a:bodyPr>
          <a:lstStyle/>
          <a:p>
            <a:pPr marL="0" indent="0">
              <a:buNone/>
            </a:pPr>
            <a:r>
              <a:rPr lang="en-US" sz="2000" dirty="0"/>
              <a:t>Welcome Message</a:t>
            </a:r>
          </a:p>
          <a:p>
            <a:pPr marL="0" indent="0">
              <a:buNone/>
            </a:pPr>
            <a:r>
              <a:rPr lang="en-US" sz="2000" dirty="0"/>
              <a:t>Blended Learning</a:t>
            </a:r>
          </a:p>
          <a:p>
            <a:pPr marL="0" indent="0">
              <a:buNone/>
            </a:pPr>
            <a:r>
              <a:rPr lang="en-US" sz="2000" dirty="0"/>
              <a:t>Scrum </a:t>
            </a:r>
          </a:p>
          <a:p>
            <a:pPr marL="0" indent="0">
              <a:buNone/>
            </a:pPr>
            <a:endParaRPr lang="en-US" sz="2000" dirty="0"/>
          </a:p>
        </p:txBody>
      </p:sp>
    </p:spTree>
    <p:extLst>
      <p:ext uri="{BB962C8B-B14F-4D97-AF65-F5344CB8AC3E}">
        <p14:creationId xmlns:p14="http://schemas.microsoft.com/office/powerpoint/2010/main" val="3014181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Polling</a:t>
            </a:r>
            <a:endParaRPr lang="en-US" sz="2000" dirty="0"/>
          </a:p>
        </p:txBody>
      </p:sp>
    </p:spTree>
    <p:extLst>
      <p:ext uri="{BB962C8B-B14F-4D97-AF65-F5344CB8AC3E}">
        <p14:creationId xmlns:p14="http://schemas.microsoft.com/office/powerpoint/2010/main" val="365226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b="1" dirty="0"/>
              <a:t>Class Format</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a:buFont typeface="Wingdings" pitchFamily="2" charset="2"/>
              <a:buChar char="§"/>
            </a:pPr>
            <a:r>
              <a:rPr lang="en-US" sz="2000" u="sng" dirty="0"/>
              <a:t>Synchronous</a:t>
            </a:r>
            <a:r>
              <a:rPr lang="en-US" sz="2000" dirty="0"/>
              <a:t> vs Asynchronous</a:t>
            </a:r>
          </a:p>
          <a:p>
            <a:pPr>
              <a:buFont typeface="Wingdings" pitchFamily="2" charset="2"/>
              <a:buChar char="§"/>
            </a:pPr>
            <a:r>
              <a:rPr lang="en-US" sz="2000" dirty="0"/>
              <a:t>Local (In-Person) vs Remote</a:t>
            </a:r>
          </a:p>
          <a:p>
            <a:pPr marL="0" indent="0">
              <a:buNone/>
            </a:pPr>
            <a:endParaRPr lang="en-US" sz="2000" dirty="0"/>
          </a:p>
          <a:p>
            <a:pPr marL="0" indent="0">
              <a:buNone/>
            </a:pPr>
            <a:r>
              <a:rPr lang="en-US" sz="2000" dirty="0"/>
              <a:t>We are synchronous. </a:t>
            </a:r>
          </a:p>
          <a:p>
            <a:pPr marL="0" indent="0">
              <a:buNone/>
            </a:pPr>
            <a:r>
              <a:rPr lang="en-US" sz="2000" dirty="0"/>
              <a:t>We will meet in person Mondays and Wednesdays and meet remotely on Friday. </a:t>
            </a:r>
          </a:p>
          <a:p>
            <a:pPr marL="0" indent="0">
              <a:buNone/>
            </a:pPr>
            <a:endParaRPr lang="en-US" sz="2000" dirty="0"/>
          </a:p>
          <a:p>
            <a:pPr marL="0" indent="0">
              <a:buNone/>
            </a:pPr>
            <a:r>
              <a:rPr lang="en-US" sz="2000" dirty="0"/>
              <a:t>My expectation is that you will be here in person Mondays and Wednesdays. If you need to be remote Monday or Wednesday, we understand but please let me know and be appreciative of your scrum teammates. </a:t>
            </a:r>
          </a:p>
          <a:p>
            <a:pPr marL="0" indent="0">
              <a:buNone/>
            </a:pPr>
            <a:endParaRPr lang="en-US" sz="2000" dirty="0"/>
          </a:p>
          <a:p>
            <a:pPr marL="0" indent="0">
              <a:buNone/>
            </a:pPr>
            <a:r>
              <a:rPr lang="en-US" sz="2000" dirty="0"/>
              <a:t>Priorities:</a:t>
            </a:r>
          </a:p>
          <a:p>
            <a:pPr marL="457200" indent="-457200">
              <a:buFont typeface="+mj-lt"/>
              <a:buAutoNum type="arabicPeriod"/>
            </a:pPr>
            <a:r>
              <a:rPr lang="en-US" sz="2000" dirty="0"/>
              <a:t>Health and safety</a:t>
            </a:r>
          </a:p>
          <a:p>
            <a:pPr marL="457200" indent="-457200">
              <a:buFont typeface="+mj-lt"/>
              <a:buAutoNum type="arabicPeriod"/>
            </a:pPr>
            <a:r>
              <a:rPr lang="en-US" sz="2000" dirty="0"/>
              <a:t>Effective and enjoyable community </a:t>
            </a:r>
          </a:p>
          <a:p>
            <a:pPr marL="457200" indent="-457200">
              <a:buFont typeface="+mj-lt"/>
              <a:buAutoNum type="arabicPeriod"/>
            </a:pPr>
            <a:r>
              <a:rPr lang="en-US" sz="2000" dirty="0"/>
              <a:t>Intended course schedule</a:t>
            </a:r>
          </a:p>
        </p:txBody>
      </p:sp>
    </p:spTree>
    <p:extLst>
      <p:ext uri="{BB962C8B-B14F-4D97-AF65-F5344CB8AC3E}">
        <p14:creationId xmlns:p14="http://schemas.microsoft.com/office/powerpoint/2010/main" val="2110190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7451</TotalTime>
  <Words>972</Words>
  <Application>Microsoft Macintosh PowerPoint</Application>
  <PresentationFormat>Widescreen</PresentationFormat>
  <Paragraphs>214</Paragraphs>
  <Slides>27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Symbol</vt:lpstr>
      <vt:lpstr>Wingdings</vt:lpstr>
      <vt:lpstr>Office Theme</vt:lpstr>
      <vt:lpstr>Software Engineering</vt:lpstr>
      <vt:lpstr>Recordings</vt:lpstr>
      <vt:lpstr>PowerPoint Presentation</vt:lpstr>
      <vt:lpstr>PowerPoint Presentation</vt:lpstr>
      <vt:lpstr>What is a Friendly Conversation Topic?</vt:lpstr>
      <vt:lpstr>Friendly Conversation Topic – Community</vt:lpstr>
      <vt:lpstr>Prework &amp; Announcements</vt:lpstr>
      <vt:lpstr>PowerPoint Presentation</vt:lpstr>
      <vt:lpstr>Class Format</vt:lpstr>
      <vt:lpstr>PowerPoint Presentation</vt:lpstr>
      <vt:lpstr>Foreshadowing Your Introductions</vt:lpstr>
      <vt:lpstr>Scrum Team Names</vt:lpstr>
      <vt:lpstr>PowerPoint Presentation</vt:lpstr>
      <vt:lpstr>Introductions</vt:lpstr>
      <vt:lpstr>PowerPoint Presentation</vt:lpstr>
      <vt:lpstr>Introductions</vt:lpstr>
      <vt:lpstr>PowerPoint Presentation</vt:lpstr>
      <vt:lpstr>PowerPoint Presentation</vt:lpstr>
      <vt:lpstr>Sprint Planning</vt:lpstr>
      <vt:lpstr>Scrum Process – Sprint Planning</vt:lpstr>
      <vt:lpstr>PowerPoint Presentation</vt:lpstr>
      <vt:lpstr>PowerPoint Presentation</vt:lpstr>
      <vt:lpstr>Prework For Next Class</vt:lpstr>
      <vt:lpstr>PowerPoint Presentation</vt:lpstr>
      <vt:lpstr>Recall Scrum Team Names</vt:lpstr>
      <vt:lpstr>Your Introductions</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352</cp:revision>
  <dcterms:created xsi:type="dcterms:W3CDTF">2020-08-26T19:34:34Z</dcterms:created>
  <dcterms:modified xsi:type="dcterms:W3CDTF">2022-08-29T19:54:06Z</dcterms:modified>
</cp:coreProperties>
</file>